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9"/>
  </p:notesMasterIdLst>
  <p:handoutMasterIdLst>
    <p:handoutMasterId r:id="rId10"/>
  </p:handoutMasterIdLst>
  <p:sldIdLst>
    <p:sldId id="265" r:id="rId2"/>
    <p:sldId id="324" r:id="rId3"/>
    <p:sldId id="325" r:id="rId4"/>
    <p:sldId id="322" r:id="rId5"/>
    <p:sldId id="326" r:id="rId6"/>
    <p:sldId id="284" r:id="rId7"/>
    <p:sldId id="263" r:id="rId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78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1456" y="2085976"/>
            <a:ext cx="8701088" cy="1411444"/>
          </a:xfrm>
        </p:spPr>
        <p:txBody>
          <a:bodyPr>
            <a:no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solidFill>
                  <a:schemeClr val="bg1"/>
                </a:solidFill>
              </a:rPr>
              <a:t>Лабораторная работа №2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Разработка имитационной модели: </a:t>
            </a:r>
            <a:br>
              <a:rPr lang="ru-RU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ru-RU" dirty="0">
                <a:solidFill>
                  <a:schemeClr val="bg1">
                    <a:lumMod val="85000"/>
                  </a:schemeClr>
                </a:solidFill>
              </a:rPr>
              <a:t>«Система обслуживания клиентов в ресторане»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F6669-0476-4D90-8F71-335A3CF143CA}"/>
              </a:ext>
            </a:extLst>
          </p:cNvPr>
          <p:cNvSpPr txBox="1"/>
          <p:nvPr/>
        </p:nvSpPr>
        <p:spPr>
          <a:xfrm>
            <a:off x="5722144" y="3958113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Выполнила студентка группы М3311 Авсюкевич Анастасия</a:t>
            </a: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1800" b="1" i="0" u="none" strike="noStrike" dirty="0">
                <a:effectLst/>
                <a:latin typeface="Golos Text DemiBold" panose="020B0703020202020204"/>
              </a:rPr>
              <a:t>Реализация</a:t>
            </a:r>
            <a:r>
              <a:rPr lang="ru-RU" sz="1800" b="1" i="0" u="none" strike="noStrike" dirty="0">
                <a:effectLst/>
                <a:latin typeface="Arial" panose="020B0604020202020204" pitchFamily="34" charset="0"/>
              </a:rPr>
              <a:t> генератора случайных чисел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BD0E75C-C838-42A6-9D61-958F46A9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35" y="2967482"/>
            <a:ext cx="1587189" cy="4731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80BF18-BA23-4060-9914-0BB7F5546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65" y="1304363"/>
            <a:ext cx="3387918" cy="16317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A4EF4D-69E2-46F5-895D-661CB9CF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767" y="3707998"/>
            <a:ext cx="2483564" cy="92179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A293CE7-D227-43FD-AD6E-347447FCE5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647" y="2810336"/>
            <a:ext cx="1357888" cy="10230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18FFD5-C61A-47FB-A1F1-8934AE335D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947" y="1113115"/>
            <a:ext cx="2305828" cy="172085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52C8DD0-A065-4248-A07C-477D8037E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174" y="2505416"/>
            <a:ext cx="1325615" cy="102304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8E4A740-D37F-4DD1-AB46-D44481F673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235" y="3616336"/>
            <a:ext cx="3387918" cy="9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183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Реализация самой модели</a:t>
            </a:r>
          </a:p>
        </p:txBody>
      </p:sp>
      <p:sp>
        <p:nvSpPr>
          <p:cNvPr id="9" name="Рисунок 4">
            <a:extLst>
              <a:ext uri="{FF2B5EF4-FFF2-40B4-BE49-F238E27FC236}">
                <a16:creationId xmlns:a16="http://schemas.microsoft.com/office/drawing/2014/main" id="{916D1740-7284-4763-A668-1D95D5025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625" y="1154113"/>
            <a:ext cx="2532063" cy="3425825"/>
          </a:xfrm>
        </p:spPr>
        <p:txBody>
          <a:bodyPr/>
          <a:lstStyle/>
          <a:p>
            <a:r>
              <a:rPr lang="ru-RU" dirty="0"/>
              <a:t>Вспомогательные методы определения времени отдельных процессов с помощью сгенерированных значений соответствующих распределений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4DE8B9D-65EE-4C2E-A1DD-0802D4CF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94" y="956699"/>
            <a:ext cx="2278402" cy="96497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B348906-E6D2-4879-BD82-19483E5A3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4" y="2171463"/>
            <a:ext cx="4334029" cy="2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94A248F-F584-44CA-AA8C-9EED7CD9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51" y="123081"/>
            <a:ext cx="3948524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сущности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C0D4D312-B4FC-4A76-AFE1-C2FCF8C0D29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8186" y="725784"/>
            <a:ext cx="2335989" cy="1871663"/>
          </a:xfr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E1847B-201D-460C-9551-37BD8954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64" y="2857499"/>
            <a:ext cx="2762635" cy="200529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AC0839-57B3-4BFA-99F6-70566B1AD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332" y="2200276"/>
            <a:ext cx="3035724" cy="266251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D8E0ACD-1569-42F5-806E-C9913979E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275" y="280708"/>
            <a:ext cx="2646481" cy="1666658"/>
          </a:xfrm>
          <a:prstGeom prst="rect">
            <a:avLst/>
          </a:prstGeom>
        </p:spPr>
      </p:pic>
      <p:sp>
        <p:nvSpPr>
          <p:cNvPr id="19" name="AutoShape 4">
            <a:extLst>
              <a:ext uri="{FF2B5EF4-FFF2-40B4-BE49-F238E27FC236}">
                <a16:creationId xmlns:a16="http://schemas.microsoft.com/office/drawing/2014/main" id="{F330E609-9B76-46F9-8058-FBDC3EFD25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845594" cy="284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BBF3E2E-4CD0-4FC7-B3C1-80F8C8D1F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669" y="2286427"/>
            <a:ext cx="1874997" cy="195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75F9C24B-7738-4FE7-B55B-7E404492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81" y="127842"/>
            <a:ext cx="3821906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«Главная сущность»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1AC6F8DB-7C81-4EA4-B765-2C4B596C40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В классе </a:t>
            </a:r>
            <a:r>
              <a:rPr lang="en-US" dirty="0"/>
              <a:t>Manager </a:t>
            </a:r>
            <a:r>
              <a:rPr lang="ru-RU" dirty="0"/>
              <a:t>описана основная логика распределения персонала в зависимости от их загруженности и числа клиентов, подсчет статистики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458637B-CA5D-4E46-A381-D6BDE6132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84" y="655126"/>
            <a:ext cx="2888022" cy="186259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EF92DEA-4E18-4A5C-8653-5E6B7D046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8" y="2694829"/>
            <a:ext cx="3171562" cy="23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7D4888-92AF-4692-8084-35DB73CB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58" y="210867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6BDFA97-351F-462D-8082-9F83DCE4E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339" y="941114"/>
            <a:ext cx="3553691" cy="223129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398C4B2-E4EF-4338-AE46-D042867B6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5" r="15179" b="61599"/>
          <a:stretch/>
        </p:blipFill>
        <p:spPr>
          <a:xfrm>
            <a:off x="321469" y="1107196"/>
            <a:ext cx="4071937" cy="65008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8ED2F7F-7D20-4CA2-9F3B-B004FA116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359" y="407849"/>
            <a:ext cx="2886993" cy="21286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1A17A90-CABF-43C1-8AB0-3F82620F4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130"/>
          <a:stretch/>
        </p:blipFill>
        <p:spPr>
          <a:xfrm>
            <a:off x="321469" y="3098303"/>
            <a:ext cx="2244981" cy="6872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88F0B3-C76E-498D-B362-725EBB570BC0}"/>
              </a:ext>
            </a:extLst>
          </p:cNvPr>
          <p:cNvSpPr txBox="1"/>
          <p:nvPr/>
        </p:nvSpPr>
        <p:spPr>
          <a:xfrm>
            <a:off x="268215" y="730720"/>
            <a:ext cx="2293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  <a:latin typeface="Golos Text DemiBold" panose="020B0703020202020204"/>
              </a:rPr>
              <a:t>Пример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bg1">
                    <a:lumMod val="95000"/>
                  </a:schemeClr>
                </a:solidFill>
              </a:rPr>
              <a:t>логов: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A1DC23-05E6-4F78-A186-B0342AE90134}"/>
              </a:ext>
            </a:extLst>
          </p:cNvPr>
          <p:cNvSpPr txBox="1"/>
          <p:nvPr/>
        </p:nvSpPr>
        <p:spPr>
          <a:xfrm>
            <a:off x="261858" y="1933102"/>
            <a:ext cx="3553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for simulation in range(1000000):</a:t>
            </a:r>
          </a:p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US" sz="1300" b="1" dirty="0" err="1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num_clients</a:t>
            </a:r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 = 80</a:t>
            </a:r>
          </a:p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US" sz="1300" b="1" dirty="0" err="1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num_waiters</a:t>
            </a:r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 = 15</a:t>
            </a:r>
          </a:p>
          <a:p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        </a:t>
            </a:r>
            <a:r>
              <a:rPr lang="en-US" sz="1300" b="1" dirty="0" err="1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num_chefs</a:t>
            </a:r>
            <a:r>
              <a:rPr lang="en-US" sz="1300" b="1" dirty="0">
                <a:solidFill>
                  <a:schemeClr val="bg1">
                    <a:lumMod val="95000"/>
                  </a:schemeClr>
                </a:solidFill>
                <a:effectLst/>
                <a:latin typeface="Courier New" panose="02070309020205020404" pitchFamily="49" charset="0"/>
              </a:rPr>
              <a:t> = 10</a:t>
            </a:r>
          </a:p>
          <a:p>
            <a:endParaRPr lang="ru-RU" sz="1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532EF3-374A-450A-BFF0-1F856BE5A83C}"/>
              </a:ext>
            </a:extLst>
          </p:cNvPr>
          <p:cNvSpPr txBox="1"/>
          <p:nvPr/>
        </p:nvSpPr>
        <p:spPr>
          <a:xfrm>
            <a:off x="250872" y="2708336"/>
            <a:ext cx="5004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>
                    <a:lumMod val="95000"/>
                  </a:schemeClr>
                </a:solidFill>
              </a:rPr>
              <a:t>Вывод программы (пример):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16F9A8-D1AB-42DE-A8C6-22377BA29C9F}"/>
              </a:ext>
            </a:extLst>
          </p:cNvPr>
          <p:cNvSpPr txBox="1"/>
          <p:nvPr/>
        </p:nvSpPr>
        <p:spPr>
          <a:xfrm>
            <a:off x="5552148" y="3375373"/>
            <a:ext cx="349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85000"/>
                  </a:schemeClr>
                </a:solidFill>
              </a:rPr>
              <a:t>Можно увидеть действительно что-то похожее на экспоненциальное распределение (как и было предопределено в Лаб№1)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87B3FEE-7506-492C-BA98-2FE22992E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11" y="4119110"/>
            <a:ext cx="2237348" cy="60236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66785B9-5714-479C-A2D7-D99D9A3157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753"/>
          <a:stretch/>
        </p:blipFill>
        <p:spPr>
          <a:xfrm>
            <a:off x="4289634" y="3665265"/>
            <a:ext cx="1175738" cy="114884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954A8AE-414A-4FD2-9E81-65407041BCAE}"/>
              </a:ext>
            </a:extLst>
          </p:cNvPr>
          <p:cNvSpPr txBox="1"/>
          <p:nvPr/>
        </p:nvSpPr>
        <p:spPr>
          <a:xfrm>
            <a:off x="5645016" y="4466517"/>
            <a:ext cx="2943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85000"/>
                  </a:schemeClr>
                </a:solidFill>
              </a:rPr>
              <a:t>*смотрим время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&gt; 0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</a:t>
            </a:r>
            <a:endParaRPr lang="ru-RU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5708</TotalTime>
  <Words>130</Words>
  <Application>Microsoft Office PowerPoint</Application>
  <PresentationFormat>Экран (16:9)</PresentationFormat>
  <Paragraphs>18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4" baseType="lpstr">
      <vt:lpstr>ALS Gorizont Bold Expanded</vt:lpstr>
      <vt:lpstr>Arial</vt:lpstr>
      <vt:lpstr>Calibri</vt:lpstr>
      <vt:lpstr>Courier New</vt:lpstr>
      <vt:lpstr>Golos Text</vt:lpstr>
      <vt:lpstr>Golos Text DemiBold</vt:lpstr>
      <vt:lpstr>Тема1</vt:lpstr>
      <vt:lpstr>Лабораторная работа №2 Разработка имитационной модели:  «Система обслуживания клиентов в ресторане»</vt:lpstr>
      <vt:lpstr>Реализация генератора случайных чисел</vt:lpstr>
      <vt:lpstr>Реализация самой модели</vt:lpstr>
      <vt:lpstr>Основные сущности</vt:lpstr>
      <vt:lpstr>«Главная сущность»</vt:lpstr>
      <vt:lpstr>Результаты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Авсюкевич</cp:lastModifiedBy>
  <cp:revision>126</cp:revision>
  <dcterms:created xsi:type="dcterms:W3CDTF">2014-06-27T12:30:22Z</dcterms:created>
  <dcterms:modified xsi:type="dcterms:W3CDTF">2025-03-10T08:14:36Z</dcterms:modified>
</cp:coreProperties>
</file>